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76" r:id="rId3"/>
    <p:sldId id="268" r:id="rId4"/>
    <p:sldId id="270" r:id="rId5"/>
    <p:sldId id="282" r:id="rId6"/>
    <p:sldId id="281" r:id="rId7"/>
    <p:sldId id="273" r:id="rId8"/>
    <p:sldId id="260" r:id="rId9"/>
    <p:sldId id="274" r:id="rId10"/>
    <p:sldId id="271" r:id="rId11"/>
    <p:sldId id="284" r:id="rId12"/>
    <p:sldId id="264" r:id="rId13"/>
    <p:sldId id="266" r:id="rId14"/>
    <p:sldId id="286" r:id="rId15"/>
    <p:sldId id="285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A9AE22-A417-451C-8043-114A6E988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7A4DD-A769-4CD3-88D9-8E4E276FF3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A78BE-2B24-400D-A38A-5C09C3F48BBD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B5AC5-08C3-49BB-9954-4940BBD15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DC108-3583-4CE0-8FB7-9BEC860A7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54388-B7FB-49AC-9F96-03D4DD86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86F9-1EE6-47F1-A987-F0BDD08052FB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495E-E948-4B04-AD54-01BF9F538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8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been a volunteer for them nearly 20 years.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5BA2A-8AFA-4AC9-ABAE-8FEEC3DA8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9C72-B04C-437B-B633-0BD59BB7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03284-C2F9-4545-8E42-C6C6AA92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C15DD-F04D-47E9-BDFA-CE6DDF9C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5E568-B072-4005-8B44-78AEBBA6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E91B-13BA-41C5-B663-F91B652C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D4750-B608-4CCC-A0BD-82EBF4068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7297D-3C32-4FF5-B428-0EEFC1423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B81D-72A8-4D08-87A1-C3984D07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B65E5-C30C-49BA-B1D6-7E92E3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422B8-1AEB-4B02-8E63-B8702ACD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C604-C30E-44ED-B3E8-B8F9B2F8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BDDDE-692A-43DB-8689-12C70083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6A6CB-6F6B-4580-AAE2-E70C3426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9E447-C642-4CBF-9CEA-2477B57C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A0479-9806-4838-BAD1-159A9029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1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BE45C-FF58-4255-8107-3CC15446D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FD42F-EC87-4C2D-B06E-400A9EB41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0C47-76FB-499C-9A8E-8AA06ED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7ACFA-C993-4BC7-98E5-53E577FC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7DA7-07C2-40EC-B5DE-14EA15CF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6DDE-6A17-43C1-9D90-2E0A01645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ACD93-0DEA-4449-A5C5-7E8823CC3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A27D-3D94-463C-BA16-344D2558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1666-3C34-4A70-BD2B-049A1ADC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B0CA-D876-45AF-BB4C-D37B70F4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ABE8-3BBF-47A0-B9A7-80EC8596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3F3E-54F7-4FDD-9365-FC4B4B82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52DDC-8AB6-4BB8-AF46-99B05BA8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863D3-E4CB-4C57-AA2C-AF30E241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AF044-61E0-4D42-964C-37D76ADA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0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7259-3A9B-4252-BC37-E687F3BF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B8216-D8B3-4FED-B080-6D48F756E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7D95B-7F25-4107-B39F-C41AE890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5C39B-BC96-482B-8128-AC24F7E4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52F6-71F3-4532-9BC9-E6510242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5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7827-0ED9-4D4D-98ED-0612D41A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7D563-B767-440E-8C4A-9B7DE904E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351A8-556F-4989-BD1F-1850871D7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C0687-6120-43BA-ADE7-BB5E6083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167E4-CAAA-4A12-8F9B-66C3BFA5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94F0C-3726-443C-845C-E12157C9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48B2-2616-4C6A-A363-B9AABE0C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BBBAE-97A4-47D0-BEF9-78974E1B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AEF2D-0F9F-454A-AB3E-F52B746C4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9D3F4-1AE8-4F98-8CB7-D5F73C236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8FD5E-6BFB-45ED-B0D2-A127E776C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A8EB5-7A8B-415A-B7D4-F398879C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40058-4E76-4C13-A8DE-C8411E67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74444-35B0-4EA1-9577-7EAE882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4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9483-255D-4595-9920-9A9C2130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57186-2D89-49EB-9859-BCEEC616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29E0-F37C-4061-A4BB-2FD1CCC7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9B56F-1A15-45CA-BC08-9916AF4E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0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E4051-8ED9-4812-A62A-29BE72BD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4C5D9-DD28-4842-95B2-32B86E2B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804FE-A336-4463-80DC-15A4DBC5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6A48-0BF5-4CBC-9D11-0EE0BC4A2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3D2FC-67D9-42BC-ADDD-73D48CF9E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AA80F-F056-43FD-BEB6-1CC0F7C1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D9CA-3960-422B-837B-503529723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F117-3F6D-46A6-8F43-4B106705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09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2FF7-F9CE-4989-8CD2-EF9B1807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4E1FD-6551-4F30-8FF8-BFCDD1F8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3DEB7-6564-4A8E-AAD3-A13E3660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03DC8-1906-4B19-8EB8-DF915DF9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603A6-E6F4-4AEA-9F8D-E79537A0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7E26E-B074-4754-8860-48246093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7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78A5-DB22-4586-99D3-620806F4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B780C2-2D43-418C-8C12-6AF2C7D71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A734F-F7B4-421A-B53C-9F6ABE21A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E4763-BA6C-4431-B2CC-D6694108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21754-627A-4742-8226-18789929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B0CA5-62E4-42E8-8DFA-47296CDC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1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BA56-54D4-4F06-A067-A5AC463F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49C5D-4C3C-4AC0-A44D-1ECD72BA2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B727E-9E38-4901-AA01-B6CAFEA5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E79AA-BD95-4D4B-AF72-BD1B2694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6F4C2-09D5-4FD4-9DB3-AD7D8A17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55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414862-B870-466A-8C6D-1F90403AB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76D7D-0F07-45FA-A8E0-DC984122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7A232-D97B-4188-A85F-217F626A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91DA6-AED5-4CDA-9464-E31F1810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C7DC4-F9F6-4BD5-B3A8-C20B0602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9761-F111-42FC-83DE-02E04543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8EB3-75A9-43C9-9242-859DDD395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688F4-71B9-492B-91F0-C16CF9FE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8DBA-0C42-4F17-B7D2-3F37D5F0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E51A-A986-47B1-8CC1-06DBA09F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7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615C-EB6A-4066-92DB-88F8B9CB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0D264-9D56-44FB-B3F7-9196B9C1E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1A07D-DD1A-40D9-9827-502023A1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8FCB0-CD49-4D13-A3D3-316385E5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C509E-CAA9-45C4-B15B-0C4BADA7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90F3-2E6B-4410-9F1D-C8416D74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09" y="289813"/>
            <a:ext cx="94194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08088-9775-4C23-9451-D992DFFE9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15E76-4EC8-4329-A5AE-00D92F241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13ED5-5CBA-4FF3-A9C0-72E3A202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A6CC9-DBD1-4512-84DA-DC5709E1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14613-7D80-4F40-A877-C8DEB896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8CF5-1167-402E-A382-F3835700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BE33E-26DB-47EF-AA78-B59C34B40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E1DFD-2994-48F1-BB77-3B354097C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8394A-7095-435B-AD96-02CC9DB6D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05752-B342-4FCD-8370-C8B5163F7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76463-529E-4DEE-9201-04DA6902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408DE-40C1-4763-ACD7-97F37089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EC13C-42A9-4DE8-B7C3-6FA4D52D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9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F17F-13BB-467F-B479-725AF2A6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855" y="289813"/>
            <a:ext cx="935794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05961-09B4-45E3-A055-1629DA1C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6C3AF-B82D-4043-992C-4E51F5EF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F9E32-5B98-4C84-9360-17F3F165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8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EFFDD-E610-40C2-AB3D-DCBC4215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500EC-7553-4119-BB22-139A860D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6B9CF-61D6-4DB3-B587-9BCCE499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42B8-2E1F-49C4-AE33-7D88E8FB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1945-34B0-4046-80E5-F3CBA5D4D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D2293-50EB-46DF-B0A0-ED100A672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0B5FB-700E-4CE4-B42B-36A9CBC0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DFDBA-04D9-4351-B341-6F82A6D6DD35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5D467-3B32-45E8-8A49-1CAD7CCA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36913-2718-4CE3-AF47-82003FAA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9B33D-31DB-446B-ADD3-9CF0F82D9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8DBAF-167B-43AD-8B19-CEA2B378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DE41B-3E79-43F9-A0B7-CC5E5A5D6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285"/>
            <a:ext cx="10515600" cy="371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7FDBC-247E-4B7F-BABC-04EB5F6D54B2}"/>
              </a:ext>
            </a:extLst>
          </p:cNvPr>
          <p:cNvSpPr/>
          <p:nvPr userDrawn="1"/>
        </p:nvSpPr>
        <p:spPr>
          <a:xfrm>
            <a:off x="0" y="0"/>
            <a:ext cx="12192000" cy="375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4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A8FD2-2444-40C0-93B5-537EAA55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C0E5-B274-457B-8580-424AD71B3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73D02-6FA4-4022-ABEE-0FE9C1749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0482-FDBD-4897-899E-3262F5FC1F0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91B25-2272-40C2-9EB3-254AF4234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B6AA-BF05-46E7-99E1-3C82C9E49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3A7F-E5CB-47D8-A8F4-59645B07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8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21C5A-3425-4827-B7F9-991D5B461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861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EC10A-DA59-4EE6-9191-53293BC9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12" y="1997631"/>
            <a:ext cx="5981700" cy="1609725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Orbitron Black" panose="02000000000000000000" pitchFamily="2" charset="0"/>
                <a:cs typeface="Times New Roman" panose="02020603050405020304" pitchFamily="18" charset="0"/>
              </a:rPr>
              <a:t>MarsVR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46D25-3770-4BB1-830E-150F5FB7DDB4}"/>
              </a:ext>
            </a:extLst>
          </p:cNvPr>
          <p:cNvSpPr/>
          <p:nvPr/>
        </p:nvSpPr>
        <p:spPr>
          <a:xfrm>
            <a:off x="5339012" y="3396942"/>
            <a:ext cx="59817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Lucida Console" panose="020B0609040504020204" pitchFamily="49" charset="0"/>
              </a:rPr>
              <a:t>2019 Kickoff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9D6D4A7-11E4-43F1-AE82-4BE20A978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072"/>
            <a:ext cx="4345858" cy="42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A2B03D-8BCE-403D-8C09-64BF3C9C7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08" y="530910"/>
            <a:ext cx="6448091" cy="6242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087DA-D623-4112-88FD-90E31341EBCE}"/>
              </a:ext>
            </a:extLst>
          </p:cNvPr>
          <p:cNvSpPr txBox="1"/>
          <p:nvPr/>
        </p:nvSpPr>
        <p:spPr>
          <a:xfrm>
            <a:off x="6764684" y="920621"/>
            <a:ext cx="53355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Russo One" panose="02000503050000020004" pitchFamily="2" charset="0"/>
              </a:rPr>
              <a:t>Goals of this Call:</a:t>
            </a:r>
          </a:p>
          <a:p>
            <a:endParaRPr lang="en-US" sz="3200" dirty="0">
              <a:latin typeface="Russo One" panose="020005030500000200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usso One" panose="02000503050000020004" pitchFamily="2" charset="0"/>
              </a:rPr>
              <a:t>Brief New Volunteers on the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usso One" panose="02000503050000020004" pitchFamily="2" charset="0"/>
              </a:rPr>
              <a:t>Provide Access to Tools &amp;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usso One" panose="02000503050000020004" pitchFamily="2" charset="0"/>
              </a:rPr>
              <a:t>Review Current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usso One" panose="02000503050000020004" pitchFamily="2" charset="0"/>
              </a:rPr>
              <a:t>Get </a:t>
            </a:r>
            <a:r>
              <a:rPr lang="en-US" sz="3200" dirty="0">
                <a:solidFill>
                  <a:srgbClr val="FF0000"/>
                </a:solidFill>
                <a:latin typeface="Russo One" panose="02000503050000020004" pitchFamily="2" charset="0"/>
              </a:rPr>
              <a:t>Commitments</a:t>
            </a:r>
            <a:r>
              <a:rPr lang="en-US" sz="3200" dirty="0">
                <a:latin typeface="Russo One" panose="02000503050000020004" pitchFamily="2" charset="0"/>
              </a:rPr>
              <a:t> from developers on specific tasks</a:t>
            </a:r>
          </a:p>
        </p:txBody>
      </p:sp>
    </p:spTree>
    <p:extLst>
      <p:ext uri="{BB962C8B-B14F-4D97-AF65-F5344CB8AC3E}">
        <p14:creationId xmlns:p14="http://schemas.microsoft.com/office/powerpoint/2010/main" val="38823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D2C9-705E-4DBE-ABA6-71A0CC99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87" y="619751"/>
            <a:ext cx="10515600" cy="1325563"/>
          </a:xfrm>
        </p:spPr>
        <p:txBody>
          <a:bodyPr/>
          <a:lstStyle/>
          <a:p>
            <a:r>
              <a:rPr lang="en-US" dirty="0">
                <a:latin typeface="Russo One" panose="02000503050000020004" pitchFamily="2" charset="0"/>
              </a:rPr>
              <a:t>Current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D9A2B-4025-4240-B035-41A5674D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68" y="1858122"/>
            <a:ext cx="6170664" cy="466366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All Phase 1 assets captured.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Working to clean up in Phase 1 environment.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Early Access build provided to Kickstarter Backers.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Public Beta before end of the year.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Phase 2 Proposal written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Scouting of EVA locations achieved.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E1049-47DA-45B4-B970-A76F917E4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761" y="619751"/>
            <a:ext cx="6096000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82349-E6F7-4974-9945-0B6A7492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507991"/>
            <a:ext cx="10515600" cy="1325563"/>
          </a:xfrm>
        </p:spPr>
        <p:txBody>
          <a:bodyPr/>
          <a:lstStyle/>
          <a:p>
            <a:r>
              <a:rPr lang="en-US" dirty="0">
                <a:latin typeface="Russo One" panose="02000503050000020004" pitchFamily="2" charset="0"/>
              </a:rPr>
              <a:t>Technologies We’re 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115B-BCFA-483E-AAFD-05F48F3FB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" y="1686560"/>
            <a:ext cx="10515600" cy="492759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Russo One" panose="02000503050000020004" pitchFamily="2" charset="0"/>
              </a:rPr>
              <a:t>Unity &amp; C# are our development platform &amp; IDE</a:t>
            </a:r>
          </a:p>
          <a:p>
            <a:r>
              <a:rPr lang="en-US" sz="2400" dirty="0">
                <a:latin typeface="Russo One" panose="02000503050000020004" pitchFamily="2" charset="0"/>
              </a:rPr>
              <a:t>Photogrammetry (DSLR Photos + LIDAR data)</a:t>
            </a:r>
          </a:p>
          <a:p>
            <a:r>
              <a:rPr lang="en-US" sz="2400" dirty="0">
                <a:latin typeface="Russo One" panose="02000503050000020004" pitchFamily="2" charset="0"/>
              </a:rPr>
              <a:t>Drone Image Processing (Pix4D, RealityCapture)</a:t>
            </a:r>
          </a:p>
          <a:p>
            <a:r>
              <a:rPr lang="en-US" sz="2400" dirty="0">
                <a:latin typeface="Russo One" panose="02000503050000020004" pitchFamily="2" charset="0"/>
              </a:rPr>
              <a:t>3-D Modeling tools (Blender, Maya)</a:t>
            </a:r>
          </a:p>
          <a:p>
            <a:r>
              <a:rPr lang="en-US" sz="2400" dirty="0">
                <a:latin typeface="Russo One" panose="02000503050000020004" pitchFamily="2" charset="0"/>
              </a:rPr>
              <a:t>Google Cloud Storage, Google Drive</a:t>
            </a:r>
          </a:p>
          <a:p>
            <a:r>
              <a:rPr lang="en-US" sz="2400" dirty="0">
                <a:latin typeface="Russo One" panose="02000503050000020004" pitchFamily="2" charset="0"/>
              </a:rPr>
              <a:t>Slack for developer communication</a:t>
            </a:r>
          </a:p>
          <a:p>
            <a:r>
              <a:rPr lang="en-US" sz="2400" dirty="0">
                <a:latin typeface="Russo One" panose="02000503050000020004" pitchFamily="2" charset="0"/>
              </a:rPr>
              <a:t>Github for open source development</a:t>
            </a:r>
          </a:p>
          <a:p>
            <a:r>
              <a:rPr lang="en-US" sz="2400" dirty="0">
                <a:latin typeface="Russo One" panose="02000503050000020004" pitchFamily="2" charset="0"/>
              </a:rPr>
              <a:t>SteamVR &amp; Viveport for software distribution</a:t>
            </a:r>
          </a:p>
          <a:p>
            <a:r>
              <a:rPr lang="en-US" sz="2400" dirty="0">
                <a:latin typeface="Russo One" panose="02000503050000020004" pitchFamily="2" charset="0"/>
              </a:rPr>
              <a:t>Wikis, YouTube videos, and other training materials.</a:t>
            </a:r>
          </a:p>
          <a:p>
            <a:r>
              <a:rPr lang="en-US" sz="2400" dirty="0">
                <a:latin typeface="Russo One" panose="02000503050000020004" pitchFamily="2" charset="0"/>
              </a:rPr>
              <a:t>K-12 Curriculum (Moodle)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B8F30-04AE-42AF-844F-0B0F3FF548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670" y="1833554"/>
            <a:ext cx="4282330" cy="41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D2C9-705E-4DBE-ABA6-71A0CC99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87" y="619751"/>
            <a:ext cx="10515600" cy="1325563"/>
          </a:xfrm>
        </p:spPr>
        <p:txBody>
          <a:bodyPr/>
          <a:lstStyle/>
          <a:p>
            <a:r>
              <a:rPr lang="en-US" dirty="0">
                <a:latin typeface="Russo One" panose="02000503050000020004" pitchFamily="2" charset="0"/>
              </a:rPr>
              <a:t>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D9A2B-4025-4240-B035-41A5674D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68" y="1858122"/>
            <a:ext cx="6170664" cy="46636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5 Square Miles of terrain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Interactive missions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More EVA missions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Real-time links (Multiplayer)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Improved scans &amp; terrain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Teleoperate rovers / drones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Game Layer?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E1049-47DA-45B4-B970-A76F917E4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761" y="619751"/>
            <a:ext cx="6096000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D2C9-705E-4DBE-ABA6-71A0CC99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81" y="520184"/>
            <a:ext cx="10515600" cy="1325563"/>
          </a:xfrm>
        </p:spPr>
        <p:txBody>
          <a:bodyPr/>
          <a:lstStyle/>
          <a:p>
            <a:r>
              <a:rPr lang="en-US" dirty="0">
                <a:latin typeface="Russo One" panose="02000503050000020004" pitchFamily="2" charset="0"/>
              </a:rPr>
              <a:t>Phase 3 &amp;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D9A2B-4025-4240-B035-41A5674D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1" y="2141660"/>
            <a:ext cx="6049669" cy="3716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>
                <a:solidFill>
                  <a:srgbClr val="FF0000"/>
                </a:solidFill>
                <a:latin typeface="Russo One" panose="02000503050000020004" pitchFamily="2" charset="0"/>
              </a:rPr>
              <a:t>Phase 3 Vision: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Start with the globe of Mars.  All named features and landing sites tagged.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“Click” (point) at a location and zoom all the way down to surface level.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Walk around among the real terrain that’s been 3-D rendered using MOLA data and overlaid with orbiter imagery.</a:t>
            </a:r>
          </a:p>
          <a:p>
            <a:endParaRPr lang="en-US" dirty="0">
              <a:latin typeface="Russo One" panose="02000503050000020004" pitchFamily="2" charset="0"/>
            </a:endParaRPr>
          </a:p>
        </p:txBody>
      </p:sp>
      <p:pic>
        <p:nvPicPr>
          <p:cNvPr id="3074" name="Picture 2" descr="Image result for mars map">
            <a:extLst>
              <a:ext uri="{FF2B5EF4-FFF2-40B4-BE49-F238E27FC236}">
                <a16:creationId xmlns:a16="http://schemas.microsoft.com/office/drawing/2014/main" id="{96697B98-89A8-4D10-A810-583F50AE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450" y="1176753"/>
            <a:ext cx="604155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37D0F-D140-4722-81EA-A71FA93CA73F}"/>
              </a:ext>
            </a:extLst>
          </p:cNvPr>
          <p:cNvSpPr txBox="1"/>
          <p:nvPr/>
        </p:nvSpPr>
        <p:spPr>
          <a:xfrm>
            <a:off x="10263259" y="5519690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Russo One" panose="02000503050000020004" pitchFamily="2" charset="0"/>
              </a:rPr>
              <a:t>Courtesy NatGeo</a:t>
            </a:r>
          </a:p>
        </p:txBody>
      </p:sp>
    </p:spTree>
    <p:extLst>
      <p:ext uri="{BB962C8B-B14F-4D97-AF65-F5344CB8AC3E}">
        <p14:creationId xmlns:p14="http://schemas.microsoft.com/office/powerpoint/2010/main" val="17581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7C5D-2C17-4C4A-895D-CE29F25C0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3860" y="1976283"/>
            <a:ext cx="4009862" cy="936815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Russo One" panose="02000503050000020004" pitchFamily="2" charset="0"/>
              </a:rPr>
              <a:t>THANKS!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FCB4C-EB39-48DA-8F0C-2DE2348E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827" y="3649680"/>
            <a:ext cx="5120908" cy="2043197"/>
          </a:xfrm>
        </p:spPr>
        <p:txBody>
          <a:bodyPr anchor="t">
            <a:normAutofit/>
          </a:bodyPr>
          <a:lstStyle/>
          <a:p>
            <a:r>
              <a:rPr lang="en-US" sz="2800" dirty="0">
                <a:latin typeface="Russo One" panose="02000503050000020004" pitchFamily="2" charset="0"/>
              </a:rPr>
              <a:t>Follow our progress at:</a:t>
            </a:r>
          </a:p>
          <a:p>
            <a:r>
              <a:rPr lang="en-US" sz="6600" dirty="0">
                <a:latin typeface="Russo One" panose="02000503050000020004" pitchFamily="2" charset="0"/>
              </a:rPr>
              <a:t>MarsVR.io</a:t>
            </a:r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8523744-7757-4319-ACEF-E432D0AD1A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35" r="4779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6217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AFEB-9000-42E6-9FB0-4A2971B0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2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F51630-B9B5-4861-9C5C-D5DA9C10F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5924"/>
            <a:ext cx="12192000" cy="73130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36777-26FA-45B8-92B0-AEE2EE313F61}"/>
              </a:ext>
            </a:extLst>
          </p:cNvPr>
          <p:cNvSpPr txBox="1"/>
          <p:nvPr/>
        </p:nvSpPr>
        <p:spPr>
          <a:xfrm>
            <a:off x="0" y="0"/>
            <a:ext cx="107061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usso One" panose="02000503050000020004" pitchFamily="2" charset="0"/>
              </a:rPr>
              <a:t>The Mars Society: To Explore and Settle A New World!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C48712-1C9E-4225-A5DF-EF445BE68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074" y="3260733"/>
            <a:ext cx="4156926" cy="3916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CD2191-B9B7-4CCE-AF49-B33DDB6D0175}"/>
              </a:ext>
            </a:extLst>
          </p:cNvPr>
          <p:cNvSpPr txBox="1"/>
          <p:nvPr/>
        </p:nvSpPr>
        <p:spPr>
          <a:xfrm>
            <a:off x="115529" y="5524377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Russo One" panose="02000503050000020004" pitchFamily="2" charset="0"/>
              </a:rPr>
              <a:t>Mars Desert Research Station</a:t>
            </a:r>
          </a:p>
          <a:p>
            <a:r>
              <a:rPr lang="en-US" sz="2400" i="1" dirty="0">
                <a:solidFill>
                  <a:schemeClr val="bg1"/>
                </a:solidFill>
                <a:latin typeface="Russo One" panose="02000503050000020004" pitchFamily="2" charset="0"/>
              </a:rPr>
              <a:t>near </a:t>
            </a:r>
            <a:r>
              <a:rPr lang="en-US" sz="2400" i="1" dirty="0" err="1">
                <a:solidFill>
                  <a:schemeClr val="bg1"/>
                </a:solidFill>
                <a:latin typeface="Russo One" panose="02000503050000020004" pitchFamily="2" charset="0"/>
              </a:rPr>
              <a:t>Hanksville</a:t>
            </a:r>
            <a:r>
              <a:rPr lang="en-US" sz="2400" i="1" dirty="0">
                <a:solidFill>
                  <a:schemeClr val="bg1"/>
                </a:solidFill>
                <a:latin typeface="Russo One" panose="02000503050000020004" pitchFamily="2" charset="0"/>
              </a:rPr>
              <a:t>, Utah</a:t>
            </a:r>
          </a:p>
        </p:txBody>
      </p:sp>
    </p:spTree>
    <p:extLst>
      <p:ext uri="{BB962C8B-B14F-4D97-AF65-F5344CB8AC3E}">
        <p14:creationId xmlns:p14="http://schemas.microsoft.com/office/powerpoint/2010/main" val="15058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630788-5BD5-427A-9680-8CE0611E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58" y="473848"/>
            <a:ext cx="1142508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Russo One" panose="02000503050000020004" pitchFamily="2" charset="0"/>
              </a:rPr>
              <a:t>Mars Desert Research Station</a:t>
            </a:r>
            <a:br>
              <a:rPr lang="en-US" dirty="0">
                <a:latin typeface="Russo One" panose="02000503050000020004" pitchFamily="2" charset="0"/>
              </a:rPr>
            </a:br>
            <a:r>
              <a:rPr lang="en-US" sz="3200" dirty="0">
                <a:solidFill>
                  <a:srgbClr val="FF0000"/>
                </a:solidFill>
                <a:latin typeface="Russo One" panose="02000503050000020004" pitchFamily="2" charset="0"/>
              </a:rPr>
              <a:t>The Mars Society’s Analog Research Program</a:t>
            </a:r>
            <a:endParaRPr lang="en-US" sz="4000" dirty="0">
              <a:solidFill>
                <a:srgbClr val="FF0000"/>
              </a:solidFill>
              <a:latin typeface="Russo One" panose="02000503050000020004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7EDB46-0F2A-42E1-9B15-EFD7BDB7A0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96" y="2036111"/>
            <a:ext cx="5854304" cy="3902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586AD5-368D-4B45-86B3-1838CA594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7956"/>
            <a:ext cx="6019800" cy="49300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Program started in 2001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197 Crews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1200+ crewmembers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2 week rotations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6-10 crew per rotation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Researching Geology, Biology, Astronomy, and (most importantly) the “Human Factors Challenges” of living and working on Mars.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Website: </a:t>
            </a:r>
            <a:r>
              <a:rPr lang="en-US" b="1" dirty="0">
                <a:latin typeface="Russo One" panose="02000503050000020004" pitchFamily="2" charset="0"/>
              </a:rPr>
              <a:t>mdrs.marssociety.org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>
                <a:latin typeface="Russo One" panose="02000503050000020004" pitchFamily="2" charset="0"/>
              </a:rPr>
              <a:t>       </a:t>
            </a:r>
            <a:r>
              <a:rPr lang="en-US" sz="1600" dirty="0">
                <a:solidFill>
                  <a:srgbClr val="FF0000"/>
                </a:solidFill>
                <a:latin typeface="Russo One" panose="02000503050000020004" pitchFamily="2" charset="0"/>
              </a:rPr>
              <a:t>(James has maintained the website since 2011)</a:t>
            </a:r>
            <a:endParaRPr lang="en-US" dirty="0">
              <a:solidFill>
                <a:srgbClr val="FF0000"/>
              </a:solidFill>
              <a:latin typeface="Russo One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on a rocky hill&#10;&#10;Description automatically generated">
            <a:extLst>
              <a:ext uri="{FF2B5EF4-FFF2-40B4-BE49-F238E27FC236}">
                <a16:creationId xmlns:a16="http://schemas.microsoft.com/office/drawing/2014/main" id="{B59F3B1F-64CD-4EA3-B628-BA8FBDF6E8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5" y="10"/>
            <a:ext cx="7493441" cy="4515944"/>
          </a:xfrm>
          <a:prstGeom prst="rect">
            <a:avLst/>
          </a:prstGeom>
        </p:spPr>
      </p:pic>
      <p:pic>
        <p:nvPicPr>
          <p:cNvPr id="13" name="Picture 12" descr="A group of people standing in front of a military uniform&#10;&#10;Description automatically generated">
            <a:extLst>
              <a:ext uri="{FF2B5EF4-FFF2-40B4-BE49-F238E27FC236}">
                <a16:creationId xmlns:a16="http://schemas.microsoft.com/office/drawing/2014/main" id="{A03A4017-5A05-46CC-B53F-7EEA0B7A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603" y="-2"/>
            <a:ext cx="6586680" cy="3121057"/>
          </a:xfrm>
          <a:prstGeom prst="rect">
            <a:avLst/>
          </a:prstGeom>
        </p:spPr>
      </p:pic>
      <p:pic>
        <p:nvPicPr>
          <p:cNvPr id="15" name="Picture 14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DC70B113-4D42-45AB-BBC8-5540B781BB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8637" y="3373874"/>
            <a:ext cx="2342037" cy="4626197"/>
          </a:xfrm>
          <a:prstGeom prst="rect">
            <a:avLst/>
          </a:prstGeom>
        </p:spPr>
      </p:pic>
      <p:pic>
        <p:nvPicPr>
          <p:cNvPr id="7" name="Picture 6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46836514-C935-4A76-B2DB-C199B7AA8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740" y="4515954"/>
            <a:ext cx="7765522" cy="2342046"/>
          </a:xfrm>
          <a:prstGeom prst="rect">
            <a:avLst/>
          </a:prstGeom>
        </p:spPr>
      </p:pic>
      <p:pic>
        <p:nvPicPr>
          <p:cNvPr id="17" name="Picture 1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C478BF0-216E-44A0-A4FA-D98ED014E2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96" b="10340"/>
          <a:stretch/>
        </p:blipFill>
        <p:spPr>
          <a:xfrm>
            <a:off x="7426582" y="3121055"/>
            <a:ext cx="4807573" cy="190323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7A87F28-E659-472A-8D47-3B88DE19DB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526" y="2098903"/>
            <a:ext cx="3588070" cy="35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50473E-4C7E-47A2-9779-D649CB55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38" y="580873"/>
            <a:ext cx="12249538" cy="6277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62ED8-D17A-42DD-858D-3F4DDAAEE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954" y="495399"/>
            <a:ext cx="6448091" cy="62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A55A-81F3-4C71-A68F-BF79626D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705555"/>
            <a:ext cx="1082992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Orbitron" panose="02000000000000000000" pitchFamily="2" charset="0"/>
              </a:rPr>
              <a:t>MarsVR Phase 1: </a:t>
            </a:r>
            <a:br>
              <a:rPr lang="en-US" b="1" dirty="0">
                <a:latin typeface="Orbitron" panose="02000000000000000000" pitchFamily="2" charset="0"/>
              </a:rPr>
            </a:br>
            <a:r>
              <a:rPr lang="en-US" b="1" dirty="0">
                <a:latin typeface="Orbitron" panose="02000000000000000000" pitchFamily="2" charset="0"/>
              </a:rPr>
              <a:t>MDRS Training Environment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419F55-5BE8-4B8B-828A-F3E97D03AC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414905"/>
            <a:ext cx="5703887" cy="375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D03E2-22DF-4F65-BE9C-F28655F0B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66727"/>
            <a:ext cx="612795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Russo One" panose="02000503050000020004" pitchFamily="2" charset="0"/>
              </a:rPr>
              <a:t>Train crews using VR before they come to the Mars Desert Research Station.</a:t>
            </a:r>
          </a:p>
          <a:p>
            <a:r>
              <a:rPr lang="en-US" dirty="0">
                <a:latin typeface="Russo One" panose="02000503050000020004" pitchFamily="2" charset="0"/>
              </a:rPr>
              <a:t>Scan all facilities inside and out with the latest photogrammetry techniques.</a:t>
            </a:r>
          </a:p>
          <a:p>
            <a:r>
              <a:rPr lang="en-US" dirty="0">
                <a:latin typeface="Russo One" panose="02000503050000020004" pitchFamily="2" charset="0"/>
              </a:rPr>
              <a:t>Fly a drone to get 1 square mile of the Mars-like terrain in the Utah desert.</a:t>
            </a:r>
          </a:p>
          <a:p>
            <a:r>
              <a:rPr lang="en-US" dirty="0">
                <a:latin typeface="Russo One" panose="02000503050000020004" pitchFamily="2" charset="0"/>
              </a:rPr>
              <a:t>Create Training “Missions” covering EVAs, Airlock, ATV procedures and facility acclimation.</a:t>
            </a:r>
          </a:p>
          <a:p>
            <a:r>
              <a:rPr lang="en-US" dirty="0">
                <a:latin typeface="Russo One" panose="02000503050000020004" pitchFamily="2" charset="0"/>
              </a:rPr>
              <a:t>Open source the core platform. </a:t>
            </a:r>
            <a:br>
              <a:rPr lang="en-US" dirty="0">
                <a:latin typeface="Russo One" panose="02000503050000020004" pitchFamily="2" charset="0"/>
              </a:rPr>
            </a:br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(Free as in Freedom!)</a:t>
            </a:r>
          </a:p>
          <a:p>
            <a:r>
              <a:rPr lang="en-US" dirty="0">
                <a:latin typeface="Russo One" panose="02000503050000020004" pitchFamily="2" charset="0"/>
              </a:rPr>
              <a:t>Sell Steam keys for general public to unlock training to raise further funds.</a:t>
            </a:r>
          </a:p>
          <a:p>
            <a:endParaRPr lang="en-US" dirty="0">
              <a:latin typeface="Russo One" panose="0200050305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15951-F514-4727-B60C-6A949C589E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160" y="391736"/>
            <a:ext cx="2153920" cy="20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840D-A885-4163-9E56-A2DAB95F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usso One" panose="02000503050000020004" pitchFamily="2" charset="0"/>
              </a:rPr>
              <a:t>A Serious Research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621F-51B2-42C1-A03E-E4C3D7B15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3" y="2189284"/>
            <a:ext cx="11956025" cy="46687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MDRS is all about the human factors challenges for the first human landings on Mars.  </a:t>
            </a:r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MarsVR supports the work already happening.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MarsVR can pilot the methods of “</a:t>
            </a:r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CrowdExploring</a:t>
            </a:r>
            <a:r>
              <a:rPr lang="en-US" dirty="0">
                <a:latin typeface="Russo One" panose="02000503050000020004" pitchFamily="2" charset="0"/>
              </a:rPr>
              <a:t>” allowing people back on earth to assist the astronauts with landing site exploration.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Piloting out the </a:t>
            </a:r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real-time link </a:t>
            </a:r>
            <a:r>
              <a:rPr lang="en-US" dirty="0">
                <a:latin typeface="Russo One" panose="02000503050000020004" pitchFamily="2" charset="0"/>
              </a:rPr>
              <a:t>between astronauts and VR users, over short and long distances.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usso One" panose="02000503050000020004" pitchFamily="2" charset="0"/>
              </a:rPr>
              <a:t>We’ll be creating an </a:t>
            </a:r>
            <a:r>
              <a:rPr lang="en-US" dirty="0">
                <a:solidFill>
                  <a:srgbClr val="FF0000"/>
                </a:solidFill>
                <a:latin typeface="Russo One" panose="02000503050000020004" pitchFamily="2" charset="0"/>
              </a:rPr>
              <a:t>engineering-grade VR environment &amp; development platform </a:t>
            </a:r>
            <a:r>
              <a:rPr lang="en-US" dirty="0">
                <a:latin typeface="Russo One" panose="02000503050000020004" pitchFamily="2" charset="0"/>
              </a:rPr>
              <a:t>that ultimately can be used (in later phases) to show real Mars terrain via returned data (using MOLA, MOC, HiRISE, CRISM, and other datasets)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7BED6-4750-47E6-A361-3901B0F4B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782" y="428600"/>
            <a:ext cx="1606868" cy="18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03B04D-8423-4582-B3EF-0CA342AE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0" r="13602" b="-1"/>
          <a:stretch/>
        </p:blipFill>
        <p:spPr>
          <a:xfrm>
            <a:off x="6795864" y="653299"/>
            <a:ext cx="5372099" cy="5571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10E938-C111-4184-877F-1B0800DCDC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3" t="1" r="27025" b="-2"/>
          <a:stretch/>
        </p:blipFill>
        <p:spPr>
          <a:xfrm>
            <a:off x="195495" y="633635"/>
            <a:ext cx="6600369" cy="59534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1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4B79-734E-4998-8914-705EF4B8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usso One" panose="02000503050000020004" pitchFamily="2" charset="0"/>
              </a:rPr>
              <a:t>Open Source Environment &amp;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DB6E-82ED-4CA5-ABD3-BABA2DD4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189284"/>
            <a:ext cx="7650480" cy="42826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Russo One" panose="02000503050000020004" pitchFamily="2" charset="0"/>
              </a:rPr>
              <a:t>We will license the core VR environment built in Unity with MIT License.</a:t>
            </a:r>
          </a:p>
          <a:p>
            <a:r>
              <a:rPr lang="en-US" dirty="0">
                <a:latin typeface="Russo One" panose="02000503050000020004" pitchFamily="2" charset="0"/>
              </a:rPr>
              <a:t>We will provide the actual Unity project to build &amp; customize the environment on Github.</a:t>
            </a:r>
          </a:p>
          <a:p>
            <a:r>
              <a:rPr lang="en-US" dirty="0">
                <a:latin typeface="Russo One" panose="02000503050000020004" pitchFamily="2" charset="0"/>
              </a:rPr>
              <a:t>We’ll also share (via Creative Commons  maybe?) our MDRS terrain models and all 3-D Models of the base &amp; facilities.</a:t>
            </a:r>
          </a:p>
          <a:p>
            <a:r>
              <a:rPr lang="en-US" dirty="0">
                <a:latin typeface="Russo One" panose="02000503050000020004" pitchFamily="2" charset="0"/>
              </a:rPr>
              <a:t>Eventually we will also open source the Mission Content.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90888-0FF5-4140-8643-D4D38CB264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103" y="1945314"/>
            <a:ext cx="4166897" cy="40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586</Words>
  <Application>Microsoft Office PowerPoint</Application>
  <PresentationFormat>Widescreen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Lucida Console</vt:lpstr>
      <vt:lpstr>Orbitron</vt:lpstr>
      <vt:lpstr>Orbitron Black</vt:lpstr>
      <vt:lpstr>Russo One</vt:lpstr>
      <vt:lpstr>Office Theme</vt:lpstr>
      <vt:lpstr>Custom Design</vt:lpstr>
      <vt:lpstr>MarsVR</vt:lpstr>
      <vt:lpstr>PowerPoint Presentation</vt:lpstr>
      <vt:lpstr>Mars Desert Research Station The Mars Society’s Analog Research Program</vt:lpstr>
      <vt:lpstr>PowerPoint Presentation</vt:lpstr>
      <vt:lpstr>PowerPoint Presentation</vt:lpstr>
      <vt:lpstr>MarsVR Phase 1:  MDRS Training Environment</vt:lpstr>
      <vt:lpstr>A Serious Research Tool</vt:lpstr>
      <vt:lpstr>PowerPoint Presentation</vt:lpstr>
      <vt:lpstr>Open Source Environment &amp; Assets</vt:lpstr>
      <vt:lpstr>PowerPoint Presentation</vt:lpstr>
      <vt:lpstr>Current Progress</vt:lpstr>
      <vt:lpstr>Technologies We’re Using</vt:lpstr>
      <vt:lpstr>Phase 2</vt:lpstr>
      <vt:lpstr>Phase 3 &amp; Beyond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James Burk</dc:creator>
  <cp:lastModifiedBy>James Burk</cp:lastModifiedBy>
  <cp:revision>9</cp:revision>
  <dcterms:created xsi:type="dcterms:W3CDTF">2018-11-15T19:23:52Z</dcterms:created>
  <dcterms:modified xsi:type="dcterms:W3CDTF">2019-01-17T21:55:55Z</dcterms:modified>
</cp:coreProperties>
</file>